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6" r:id="rId2"/>
    <p:sldId id="295" r:id="rId3"/>
    <p:sldId id="304" r:id="rId4"/>
    <p:sldId id="305" r:id="rId5"/>
    <p:sldId id="306" r:id="rId6"/>
    <p:sldId id="307" r:id="rId7"/>
  </p:sldIdLst>
  <p:sldSz cx="12168188" cy="6840538"/>
  <p:notesSz cx="6858000" cy="9144000"/>
  <p:defaultTextStyle>
    <a:defPPr>
      <a:defRPr lang="ru-RU"/>
    </a:defPPr>
    <a:lvl1pPr marL="0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1pPr>
    <a:lvl2pPr marL="456194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2pPr>
    <a:lvl3pPr marL="912388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3pPr>
    <a:lvl4pPr marL="1368582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4pPr>
    <a:lvl5pPr marL="1824777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5pPr>
    <a:lvl6pPr marL="2280971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6pPr>
    <a:lvl7pPr marL="2737165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7pPr>
    <a:lvl8pPr marL="3193359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8pPr>
    <a:lvl9pPr marL="3649553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748" userDrawn="1">
          <p15:clr>
            <a:srgbClr val="547EBF"/>
          </p15:clr>
        </p15:guide>
        <p15:guide id="3" orient="horz" pos="3742" userDrawn="1">
          <p15:clr>
            <a:srgbClr val="547EBF"/>
          </p15:clr>
        </p15:guide>
        <p15:guide id="4" orient="horz" pos="1021" userDrawn="1">
          <p15:clr>
            <a:srgbClr val="547EBF"/>
          </p15:clr>
        </p15:guide>
        <p15:guide id="5" orient="horz" pos="3629" userDrawn="1">
          <p15:clr>
            <a:srgbClr val="547EBF"/>
          </p15:clr>
        </p15:guide>
        <p15:guide id="6" pos="38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6F6"/>
    <a:srgbClr val="006DF2"/>
    <a:srgbClr val="9F70AD"/>
    <a:srgbClr val="164194"/>
    <a:srgbClr val="6D7886"/>
    <a:srgbClr val="9460A4"/>
    <a:srgbClr val="858889"/>
    <a:srgbClr val="51C6EC"/>
    <a:srgbClr val="D9D9D9"/>
    <a:srgbClr val="9524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8" autoAdjust="0"/>
    <p:restoredTop sz="94016" autoAdjust="0"/>
  </p:normalViewPr>
  <p:slideViewPr>
    <p:cSldViewPr snapToGrid="0" snapToObjects="1">
      <p:cViewPr varScale="1">
        <p:scale>
          <a:sx n="115" d="100"/>
          <a:sy n="115" d="100"/>
        </p:scale>
        <p:origin x="324" y="114"/>
      </p:cViewPr>
      <p:guideLst>
        <p:guide orient="horz" pos="748"/>
        <p:guide orient="horz" pos="3742"/>
        <p:guide orient="horz" pos="1021"/>
        <p:guide orient="horz" pos="3629"/>
        <p:guide pos="38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1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FEEBB-B15E-C549-A0FA-995F86C9DA48}" type="datetimeFigureOut">
              <a:rPr lang="ru-RU" smtClean="0"/>
              <a:t>17.03.2025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D4C55-FBD9-6F4F-B00C-88E3331C16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349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2.jpg>
</file>

<file path=ppt/media/image3.jp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CEFFF-8571-E348-94EE-E8154671201E}" type="datetimeFigureOut">
              <a:rPr lang="ru-RU" smtClean="0"/>
              <a:t>17.03.2025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4213" y="1143000"/>
            <a:ext cx="5489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B4521-F593-574E-9920-BC8C890C5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0330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1pPr>
    <a:lvl2pPr marL="456194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2pPr>
    <a:lvl3pPr marL="912388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3pPr>
    <a:lvl4pPr marL="1368582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4pPr>
    <a:lvl5pPr marL="1824777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5pPr>
    <a:lvl6pPr marL="2280971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6pPr>
    <a:lvl7pPr marL="2737165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7pPr>
    <a:lvl8pPr marL="3193359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8pPr>
    <a:lvl9pPr marL="3649553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4213" y="1143000"/>
            <a:ext cx="5489575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203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9755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513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399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847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258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46781" y="1540770"/>
            <a:ext cx="9126141" cy="227699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500" b="0">
                <a:latin typeface="Fedra Sans Pro Bold" panose="020B0504040000020004" pitchFamily="34" charset="0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46781" y="3745574"/>
            <a:ext cx="9126141" cy="1218312"/>
          </a:xfrm>
        </p:spPr>
        <p:txBody>
          <a:bodyPr>
            <a:normAutofit/>
          </a:bodyPr>
          <a:lstStyle>
            <a:lvl1pPr marL="0" indent="0" algn="l">
              <a:buNone/>
              <a:defRPr sz="2400" b="0">
                <a:latin typeface="Fedra Sans Pro Light" panose="020B0304040000020004" pitchFamily="34" charset="0"/>
              </a:defRPr>
            </a:lvl1pPr>
            <a:lvl2pPr marL="456057" indent="0" algn="ctr">
              <a:buNone/>
              <a:defRPr sz="1995"/>
            </a:lvl2pPr>
            <a:lvl3pPr marL="912114" indent="0" algn="ctr">
              <a:buNone/>
              <a:defRPr sz="1795"/>
            </a:lvl3pPr>
            <a:lvl4pPr marL="1368171" indent="0" algn="ctr">
              <a:buNone/>
              <a:defRPr sz="1596"/>
            </a:lvl4pPr>
            <a:lvl5pPr marL="1824228" indent="0" algn="ctr">
              <a:buNone/>
              <a:defRPr sz="1596"/>
            </a:lvl5pPr>
            <a:lvl6pPr marL="2280285" indent="0" algn="ctr">
              <a:buNone/>
              <a:defRPr sz="1596"/>
            </a:lvl6pPr>
            <a:lvl7pPr marL="2736342" indent="0" algn="ctr">
              <a:buNone/>
              <a:defRPr sz="1596"/>
            </a:lvl7pPr>
            <a:lvl8pPr marL="3192399" indent="0" algn="ctr">
              <a:buNone/>
              <a:defRPr sz="1596"/>
            </a:lvl8pPr>
            <a:lvl9pPr marL="3648456" indent="0" algn="ctr">
              <a:buNone/>
              <a:defRPr sz="1596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  <p:sp>
        <p:nvSpPr>
          <p:cNvPr id="22" name="Текст 21"/>
          <p:cNvSpPr>
            <a:spLocks noGrp="1"/>
          </p:cNvSpPr>
          <p:nvPr>
            <p:ph type="body" sz="quarter" idx="10" hasCustomPrompt="1"/>
          </p:nvPr>
        </p:nvSpPr>
        <p:spPr>
          <a:xfrm>
            <a:off x="1046781" y="5220191"/>
            <a:ext cx="9126141" cy="490143"/>
          </a:xfrm>
        </p:spPr>
        <p:txBody>
          <a:bodyPr anchor="b">
            <a:normAutofit/>
          </a:bodyPr>
          <a:lstStyle>
            <a:lvl1pPr marL="0" indent="0" algn="l" defTabSz="912114" rtl="0" eaLnBrk="1" latinLnBrk="0" hangingPunct="1">
              <a:lnSpc>
                <a:spcPct val="90000"/>
              </a:lnSpc>
              <a:spcBef>
                <a:spcPts val="998"/>
              </a:spcBef>
              <a:buFont typeface="Arial" panose="020B0604020202020204" pitchFamily="34" charset="0"/>
              <a:buNone/>
              <a:defRPr lang="ru-RU" sz="1400" b="0" i="0" kern="1200" dirty="0">
                <a:solidFill>
                  <a:schemeClr val="tx1"/>
                </a:solidFill>
                <a:latin typeface="Fedra Sans Pro Bold" panose="020B0504040000020004" pitchFamily="34" charset="0"/>
                <a:ea typeface="Fedra Sans Pro Bold" panose="020B0504040000020004" pitchFamily="34" charset="0"/>
                <a:cs typeface="Fedra Sans Pro Bold" panose="020B0504040000020004" pitchFamily="34" charset="0"/>
              </a:defRPr>
            </a:lvl1pPr>
          </a:lstStyle>
          <a:p>
            <a:r>
              <a:rPr lang="ru-RU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Докладчик</a:t>
            </a:r>
            <a:r>
              <a:rPr lang="en-US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/>
            </a:r>
            <a:br>
              <a:rPr lang="en-US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</a:br>
            <a:r>
              <a:rPr lang="ru-RU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Должность</a:t>
            </a:r>
            <a:r>
              <a:rPr lang="ru-RU" sz="1400" baseline="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 докладчика</a:t>
            </a:r>
            <a:endParaRPr lang="ru-RU" sz="1400" dirty="0">
              <a:effectLst/>
              <a:latin typeface="Montserrat" panose="00000500000000000000" pitchFamily="2" charset="-52"/>
              <a:ea typeface="Fedra Sans Alt Pro Light" charset="0"/>
              <a:cs typeface="Fedra Sans Alt Pro Light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148" y="456036"/>
            <a:ext cx="3924557" cy="1596126"/>
          </a:xfrm>
          <a:prstGeom prst="rect">
            <a:avLst/>
          </a:prstGeom>
        </p:spPr>
        <p:txBody>
          <a:bodyPr anchor="b"/>
          <a:lstStyle>
            <a:lvl1pPr>
              <a:defRPr sz="3192"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3065" y="984911"/>
            <a:ext cx="6160145" cy="4861216"/>
          </a:xfrm>
        </p:spPr>
        <p:txBody>
          <a:bodyPr/>
          <a:lstStyle>
            <a:lvl1pPr>
              <a:defRPr sz="3192">
                <a:latin typeface="Fedra Sans Pro Light" panose="020B0304040000020004" pitchFamily="34" charset="0"/>
              </a:defRPr>
            </a:lvl1pPr>
            <a:lvl2pPr>
              <a:defRPr sz="2793">
                <a:latin typeface="Fedra Sans Pro Light" panose="020B0304040000020004" pitchFamily="34" charset="0"/>
              </a:defRPr>
            </a:lvl2pPr>
            <a:lvl3pPr>
              <a:defRPr sz="2394">
                <a:latin typeface="Fedra Sans Pro Light" panose="020B0304040000020004" pitchFamily="34" charset="0"/>
              </a:defRPr>
            </a:lvl3pPr>
            <a:lvl4pPr>
              <a:defRPr sz="1995">
                <a:latin typeface="Fedra Sans Pro Light" panose="020B0304040000020004" pitchFamily="34" charset="0"/>
              </a:defRPr>
            </a:lvl4pPr>
            <a:lvl5pPr>
              <a:defRPr sz="1995">
                <a:latin typeface="Fedra Sans Pro Light" panose="020B0304040000020004" pitchFamily="34" charset="0"/>
              </a:defRPr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148" y="2052161"/>
            <a:ext cx="3924557" cy="3801883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3" name="Прямая соединительная линия 12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ФОТО и подпис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6263" y="1056031"/>
            <a:ext cx="2644457" cy="2581249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latin typeface="Fedra Sans Pro Light" panose="020B0304040000020004" pitchFamily="34" charset="0"/>
              </a:defRPr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6262" y="3810000"/>
            <a:ext cx="2664777" cy="2235200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352801" y="1056031"/>
            <a:ext cx="2621798" cy="2581249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latin typeface="Fedra Sans Pro Light" panose="020B0304040000020004" pitchFamily="34" charset="0"/>
              </a:defRPr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6083300" y="1056031"/>
            <a:ext cx="2651760" cy="2581249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latin typeface="Fedra Sans Pro Light" panose="020B0304040000020004" pitchFamily="34" charset="0"/>
              </a:defRPr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15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860788" y="1056031"/>
            <a:ext cx="2659699" cy="2581249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latin typeface="Fedra Sans Pro Light" panose="020B0304040000020004" pitchFamily="34" charset="0"/>
              </a:defRPr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9782" y="3810000"/>
            <a:ext cx="2634298" cy="2235200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7"/>
          </p:nvPr>
        </p:nvSpPr>
        <p:spPr>
          <a:xfrm>
            <a:off x="6090602" y="3810000"/>
            <a:ext cx="2654618" cy="2235200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18"/>
          </p:nvPr>
        </p:nvSpPr>
        <p:spPr>
          <a:xfrm>
            <a:off x="8859520" y="3810000"/>
            <a:ext cx="2660968" cy="2235200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 dirty="0"/>
              <a:t>/ </a:t>
            </a:r>
            <a:r>
              <a:rPr lang="ru-RU" dirty="0"/>
              <a:t>Название презентации</a:t>
            </a: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25" name="Прямая соединительная линия 24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вертик. текс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Прямая соединительная линия 8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07859" y="364195"/>
            <a:ext cx="2623766" cy="5797040"/>
          </a:xfrm>
          <a:prstGeom prst="rect">
            <a:avLst/>
          </a:prstGeom>
        </p:spPr>
        <p:txBody>
          <a:bodyPr vert="eaVert"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563" y="364195"/>
            <a:ext cx="7719194" cy="5797040"/>
          </a:xfrm>
        </p:spPr>
        <p:txBody>
          <a:bodyPr vert="eaVert"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Прямая соединительная линия 8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тёмн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1046781" y="1540770"/>
            <a:ext cx="9126141" cy="227699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500" b="0">
                <a:solidFill>
                  <a:schemeClr val="bg1"/>
                </a:solidFill>
                <a:latin typeface="Fedra Sans Pro Bold" panose="020B0504040000020004" pitchFamily="34" charset="0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46781" y="3745574"/>
            <a:ext cx="9126141" cy="1218312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Fedra Sans Pro Light" panose="020B0304040000020004" pitchFamily="34" charset="0"/>
              </a:defRPr>
            </a:lvl1pPr>
            <a:lvl2pPr marL="456057" indent="0" algn="ctr">
              <a:buNone/>
              <a:defRPr sz="1995"/>
            </a:lvl2pPr>
            <a:lvl3pPr marL="912114" indent="0" algn="ctr">
              <a:buNone/>
              <a:defRPr sz="1795"/>
            </a:lvl3pPr>
            <a:lvl4pPr marL="1368171" indent="0" algn="ctr">
              <a:buNone/>
              <a:defRPr sz="1596"/>
            </a:lvl4pPr>
            <a:lvl5pPr marL="1824228" indent="0" algn="ctr">
              <a:buNone/>
              <a:defRPr sz="1596"/>
            </a:lvl5pPr>
            <a:lvl6pPr marL="2280285" indent="0" algn="ctr">
              <a:buNone/>
              <a:defRPr sz="1596"/>
            </a:lvl6pPr>
            <a:lvl7pPr marL="2736342" indent="0" algn="ctr">
              <a:buNone/>
              <a:defRPr sz="1596"/>
            </a:lvl7pPr>
            <a:lvl8pPr marL="3192399" indent="0" algn="ctr">
              <a:buNone/>
              <a:defRPr sz="1596"/>
            </a:lvl8pPr>
            <a:lvl9pPr marL="3648456" indent="0" algn="ctr">
              <a:buNone/>
              <a:defRPr sz="1596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  <p:sp>
        <p:nvSpPr>
          <p:cNvPr id="13" name="Текст 21"/>
          <p:cNvSpPr>
            <a:spLocks noGrp="1"/>
          </p:cNvSpPr>
          <p:nvPr>
            <p:ph type="body" sz="quarter" idx="10" hasCustomPrompt="1"/>
          </p:nvPr>
        </p:nvSpPr>
        <p:spPr>
          <a:xfrm>
            <a:off x="1046780" y="5220191"/>
            <a:ext cx="9126141" cy="490143"/>
          </a:xfrm>
        </p:spPr>
        <p:txBody>
          <a:bodyPr anchor="b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Fedra Sans Pro Light" panose="020B0304040000020004" pitchFamily="34" charset="0"/>
              </a:defRPr>
            </a:lvl1pPr>
          </a:lstStyle>
          <a:p>
            <a:r>
              <a:rPr lang="ru-RU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Докладчик</a:t>
            </a:r>
            <a:r>
              <a:rPr lang="en-US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/>
            </a:r>
            <a:br>
              <a:rPr lang="en-US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</a:br>
            <a:r>
              <a:rPr lang="ru-RU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Должность</a:t>
            </a:r>
            <a:r>
              <a:rPr lang="ru-RU" sz="1400" baseline="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 </a:t>
            </a:r>
            <a:r>
              <a:rPr lang="ru-RU" sz="1400" baseline="0" dirty="0" err="1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доклдчика</a:t>
            </a:r>
            <a:endParaRPr lang="ru-RU" sz="1400" dirty="0">
              <a:effectLst/>
              <a:latin typeface="Montserrat" panose="00000500000000000000" pitchFamily="2" charset="-52"/>
              <a:ea typeface="Fedra Sans Alt Pro Light" charset="0"/>
              <a:cs typeface="Fedra Sans Alt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53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исок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576264" y="981636"/>
            <a:ext cx="10944224" cy="5096435"/>
          </a:xfrm>
        </p:spPr>
        <p:txBody>
          <a:bodyPr/>
          <a:lstStyle>
            <a:lvl1pPr>
              <a:defRPr b="0" i="0"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  <a:lvl2pPr>
              <a:defRPr b="0" i="0"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2pPr>
            <a:lvl3pPr>
              <a:defRPr b="1" i="0">
                <a:latin typeface="Fedra Sans Pro Bold" panose="020B0804040000020004" pitchFamily="34" charset="0"/>
                <a:ea typeface="Fedra Sans Pro Bold" panose="020B0804040000020004" pitchFamily="34" charset="0"/>
                <a:cs typeface="Fedra Sans Pro Bold" panose="020B0804040000020004" pitchFamily="34" charset="0"/>
              </a:defRPr>
            </a:lvl3pPr>
            <a:lvl4pPr>
              <a:defRPr b="0" i="0"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4pPr>
            <a:lvl5pPr>
              <a:defRPr b="0" i="0"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Прямая соединительная линия 8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225" y="1705385"/>
            <a:ext cx="10495062" cy="2845473"/>
          </a:xfrm>
          <a:prstGeom prst="rect">
            <a:avLst/>
          </a:prstGeom>
        </p:spPr>
        <p:txBody>
          <a:bodyPr anchor="b"/>
          <a:lstStyle>
            <a:lvl1pPr>
              <a:defRPr sz="5985">
                <a:latin typeface="Montserrat" panose="00000500000000000000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0225" y="4577778"/>
            <a:ext cx="10495062" cy="1496367"/>
          </a:xfrm>
        </p:spPr>
        <p:txBody>
          <a:bodyPr/>
          <a:lstStyle>
            <a:lvl1pPr marL="0" indent="0">
              <a:buNone/>
              <a:defRPr sz="2394">
                <a:solidFill>
                  <a:schemeClr val="tx1">
                    <a:tint val="75000"/>
                  </a:schemeClr>
                </a:solidFill>
                <a:latin typeface="Montserrat" panose="00000500000000000000" pitchFamily="2" charset="-52"/>
              </a:defRPr>
            </a:lvl1pPr>
            <a:lvl2pPr marL="456057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114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8171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4pPr>
            <a:lvl5pPr marL="1824228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5pPr>
            <a:lvl6pPr marL="2280285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6pPr>
            <a:lvl7pPr marL="2736342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7pPr>
            <a:lvl8pPr marL="3192399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8pPr>
            <a:lvl9pPr marL="3648456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2" name="Прямая соединительная линия 11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563" y="1820976"/>
            <a:ext cx="5171480" cy="4340259"/>
          </a:xfrm>
        </p:spPr>
        <p:txBody>
          <a:bodyPr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0145" y="1820976"/>
            <a:ext cx="5171480" cy="4340259"/>
          </a:xfrm>
        </p:spPr>
        <p:txBody>
          <a:bodyPr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4" name="Прямая соединительная линия 13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149" y="1676882"/>
            <a:ext cx="5147713" cy="821814"/>
          </a:xfrm>
        </p:spPr>
        <p:txBody>
          <a:bodyPr anchor="b"/>
          <a:lstStyle>
            <a:lvl1pPr marL="0" indent="0">
              <a:buNone/>
              <a:defRPr sz="2394" b="0">
                <a:latin typeface="Fedra Sans Pro Bold" panose="020B0804040000020004" pitchFamily="34" charset="0"/>
              </a:defRPr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149" y="2498697"/>
            <a:ext cx="5147713" cy="3675206"/>
          </a:xfrm>
        </p:spPr>
        <p:txBody>
          <a:bodyPr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0145" y="1676882"/>
            <a:ext cx="5173065" cy="821814"/>
          </a:xfrm>
        </p:spPr>
        <p:txBody>
          <a:bodyPr anchor="b"/>
          <a:lstStyle>
            <a:lvl1pPr marL="0" indent="0">
              <a:buNone/>
              <a:defRPr sz="2394" b="0">
                <a:latin typeface="Fedra Sans Pro Bold" panose="020B0804040000020004" pitchFamily="34" charset="0"/>
              </a:defRPr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0145" y="2498697"/>
            <a:ext cx="5173065" cy="3675206"/>
          </a:xfrm>
        </p:spPr>
        <p:txBody>
          <a:bodyPr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6" name="Прямая соединительная линия 15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 dirty="0"/>
              <a:t>/ </a:t>
            </a:r>
            <a:r>
              <a:rPr lang="ru-RU" dirty="0"/>
              <a:t>Название презентации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2" name="Прямая соединительная линия 11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bg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bg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5" name="Прямая соединительная линия 4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119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742" y="1645878"/>
            <a:ext cx="10495062" cy="4340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486418" y="402449"/>
            <a:ext cx="10494962" cy="453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53128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73" r:id="rId9"/>
    <p:sldLayoutId id="2147483668" r:id="rId10"/>
    <p:sldLayoutId id="2147483669" r:id="rId11"/>
    <p:sldLayoutId id="2147483670" r:id="rId12"/>
    <p:sldLayoutId id="2147483671" r:id="rId13"/>
  </p:sldLayoutIdLst>
  <p:hf hdr="0" dt="0"/>
  <p:txStyles>
    <p:titleStyle>
      <a:lvl1pPr algn="l" defTabSz="912114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Fedra Sans Alt Pro" charset="0"/>
          <a:ea typeface="Fedra Sans Alt Pro" charset="0"/>
          <a:cs typeface="Fedra Sans Alt Pro" charset="0"/>
        </a:defRPr>
      </a:lvl1pPr>
    </p:titleStyle>
    <p:bodyStyle>
      <a:lvl1pPr marL="228029" indent="-228029" algn="l" defTabSz="912114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3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1pPr>
      <a:lvl2pPr marL="684086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4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2pPr>
      <a:lvl3pPr marL="1140143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5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3pPr>
      <a:lvl4pPr marL="1596200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4pPr>
      <a:lvl5pPr marL="2052257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5pPr>
      <a:lvl6pPr marL="2508314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964371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420428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876485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1pPr>
      <a:lvl2pPr marL="456057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912114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3pPr>
      <a:lvl4pPr marL="1368171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1824228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280285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736342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192399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648456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54">
          <p15:clr>
            <a:srgbClr val="F26B43"/>
          </p15:clr>
        </p15:guide>
        <p15:guide id="2" pos="3832">
          <p15:clr>
            <a:srgbClr val="F26B43"/>
          </p15:clr>
        </p15:guide>
        <p15:guide id="3" pos="363">
          <p15:clr>
            <a:srgbClr val="F26B43"/>
          </p15:clr>
        </p15:guide>
        <p15:guide id="4" orient="horz" pos="454">
          <p15:clr>
            <a:srgbClr val="F26B43"/>
          </p15:clr>
        </p15:guide>
        <p15:guide id="5" orient="horz" pos="3992">
          <p15:clr>
            <a:srgbClr val="F26B43"/>
          </p15:clr>
        </p15:guide>
        <p15:guide id="6" pos="725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9"/>
          <p:cNvSpPr>
            <a:spLocks noGrp="1"/>
          </p:cNvSpPr>
          <p:nvPr>
            <p:ph type="ctrTitle"/>
          </p:nvPr>
        </p:nvSpPr>
        <p:spPr>
          <a:xfrm>
            <a:off x="1046781" y="1540770"/>
            <a:ext cx="10290003" cy="2276995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Дамба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Швейцария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Текст 2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студент группы ИГНб-22-1 Ефремов И. А.</a:t>
            </a:r>
            <a:b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Иванов В. И., ассистент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557" y="1138413"/>
            <a:ext cx="1643155" cy="401660"/>
          </a:xfrm>
          <a:prstGeom prst="rect">
            <a:avLst/>
          </a:prstGeom>
        </p:spPr>
      </p:pic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1099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496094" y="451745"/>
            <a:ext cx="11024393" cy="562408"/>
          </a:xfrm>
        </p:spPr>
        <p:txBody>
          <a:bodyPr>
            <a:no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Дамба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Швейцария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96093" y="1731236"/>
            <a:ext cx="4940431" cy="2618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4000"/>
              </a:lnSpc>
              <a:spcAft>
                <a:spcPts val="600"/>
              </a:spcAft>
              <a:defRPr/>
            </a:pP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Дамба </a:t>
            </a:r>
            <a:r>
              <a:rPr lang="ru-RU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это одна из самых известных бетонных арочных плотин в мире, расположенная в швейцарском кантоне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Тичино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в узкой долине реки </a:t>
            </a: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является самой большой дамбой в Европе.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Этот инженерный объект играет важную роль в энергетической системе региона, а также является популярной туристической достопримечательностью. 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Плотина Верзаска | Switzerland Grand Tour | Navicup self guided tour app  and ma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7838" y="1666894"/>
            <a:ext cx="5877849" cy="3918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9164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496094" y="451745"/>
            <a:ext cx="11024393" cy="562408"/>
          </a:xfrm>
        </p:spPr>
        <p:txBody>
          <a:bodyPr>
            <a:no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Общая характеристика дамбы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Дамба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Швейцария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96094" y="1448604"/>
            <a:ext cx="4940431" cy="38570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4000"/>
              </a:lnSpc>
              <a:spcAft>
                <a:spcPts val="600"/>
              </a:spcAft>
              <a:defRPr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Строительство дамбы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началось в 1960 году и было завершено в 1965 году. Основной целью проекта было создание гидроэлектростанции для обеспечения электроэнергией региона. Конструкция плотины представляет собой бетонную арочную конструкцию высотой 220 метров и длиной 380 метров. Водохранилище за плотиной вмещает около 105 миллионов кубометров воды. Дамба выполняет несколько важных функций: производство электроэнергии, контроль уровня воды в реке и регулирование стока.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Дамба Джеймса Бонда. Дамба Контра / Contra D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562" y="1448604"/>
            <a:ext cx="6007926" cy="450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3236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496094" y="451745"/>
            <a:ext cx="11024393" cy="562408"/>
          </a:xfrm>
        </p:spPr>
        <p:txBody>
          <a:bodyPr>
            <a:no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Гидрологические особенности реки </a:t>
            </a:r>
            <a:r>
              <a:rPr lang="ru-RU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Дамба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Швейцария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96094" y="1448604"/>
            <a:ext cx="4940431" cy="3225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4000"/>
              </a:lnSpc>
              <a:spcAft>
                <a:spcPts val="600"/>
              </a:spcAft>
              <a:defRPr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Река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питается в основном атмосферными осадками и талыми водами альпийских ледников. В течение года уровень воды значительно колеблется: весной и летом он повышается из-за таяния снега, а зимой и осенью снижается. Вода в реке отличается высокой прозрачностью и чистотой, так как содержит мало органических примесей. Минерализация воды умеренная, в составе преобладают ионы кальция и магния.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Верзаска - самая прозрачная река в мире - ЯПлакалъ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947" y="1014153"/>
            <a:ext cx="3267819" cy="4921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426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496094" y="451745"/>
            <a:ext cx="11024393" cy="562408"/>
          </a:xfrm>
        </p:spPr>
        <p:txBody>
          <a:bodyPr>
            <a:no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Влияние дамбы на гидрогеологию региона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Дамба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Швейцария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96094" y="1448604"/>
            <a:ext cx="4940431" cy="41728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4000"/>
              </a:lnSpc>
              <a:spcAft>
                <a:spcPts val="600"/>
              </a:spcAft>
              <a:defRPr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Строительство плотины привело к изменению уровня грунтовых вод в окрестностях. В зоне выше по течению уровень поднялся из-за подпора воды, тогда как ниже дамбы он мог снизиться. Кроме того, изменилась структура подземных водоносных горизонтов: увеличился объем воды в водоносных пластах, что повлияло на локальную гидрогеологическую обстановку. В русле реки ниже плотины наблюдается усиленная эрозия из-за уменьшения естественного поступления наносов, что может приводить к изменению береговой линии и углублению русла.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Процесс строительства дамб и плотин - Виракран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126" name="Picture 6" descr="Открытка из Швейцарии: плотина Верзаска — Teletyp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5904" y="1863208"/>
            <a:ext cx="5975569" cy="335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25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496094" y="451745"/>
            <a:ext cx="11024393" cy="562408"/>
          </a:xfrm>
        </p:spPr>
        <p:txBody>
          <a:bodyPr>
            <a:no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Экологические и инженерные аспекты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Дамба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Швейцария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96094" y="1448604"/>
            <a:ext cx="4940431" cy="4804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4000"/>
              </a:lnSpc>
              <a:spcAft>
                <a:spcPts val="600"/>
              </a:spcAft>
              <a:defRPr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Возведение дамбы оказало влияние на экосистему долины реки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Верзаска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В первую очередь это связано с изменением гидрологического режима, что повлияло на флору и фауну. Ограничение миграции рыб и снижение количества наносов привели к изменению условий обитания водных организмов. Для минимизации негативного воздействия используются контролируемые сбросы воды, фильтрационные системы и укрепление склонов от оползней. Плотина также оснащена современными системами мониторинга, позволяющими отслеживать давление воды, деформации конструкции и возможные трещины.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AutoShape 2" descr="Процесс строительства дамб и плотин - Виракран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100" name="Picture 4" descr="строительство плотины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221" y="1714612"/>
            <a:ext cx="5691844" cy="4270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83447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ИУ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4489"/>
      </a:accent1>
      <a:accent2>
        <a:srgbClr val="007EB2"/>
      </a:accent2>
      <a:accent3>
        <a:srgbClr val="4F5356"/>
      </a:accent3>
      <a:accent4>
        <a:srgbClr val="119BAF"/>
      </a:accent4>
      <a:accent5>
        <a:srgbClr val="68243A"/>
      </a:accent5>
      <a:accent6>
        <a:srgbClr val="42BC98"/>
      </a:accent6>
      <a:hlink>
        <a:srgbClr val="CBCFCE"/>
      </a:hlink>
      <a:folHlink>
        <a:srgbClr val="954F72"/>
      </a:folHlink>
    </a:clrScheme>
    <a:fontScheme name="Другая 1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9050">
          <a:solidFill>
            <a:srgbClr val="9460A4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<a:prstTxWarp prst="textNoShape">
          <a:avLst/>
        </a:prstTxWarp>
        <a:noAutofit/>
      </a:bodyPr>
      <a:lstStyle>
        <a:defPPr algn="ctr">
          <a:defRPr sz="1400" dirty="0" smtClean="0">
            <a:latin typeface="Montserrat" panose="00000500000000000000" pitchFamily="2" charset="-52"/>
            <a:ea typeface="Fedra Sans Alt Pro Light" charset="0"/>
            <a:cs typeface="Fedra Sans Alt Pro Light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6747</TotalTime>
  <Words>409</Words>
  <Application>Microsoft Office PowerPoint</Application>
  <PresentationFormat>Произвольный</PresentationFormat>
  <Paragraphs>28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Arial</vt:lpstr>
      <vt:lpstr>Calibri</vt:lpstr>
      <vt:lpstr>Fedra Sans Alt Pro</vt:lpstr>
      <vt:lpstr>Fedra Sans Alt Pro Light</vt:lpstr>
      <vt:lpstr>Fedra Sans Pro Bold</vt:lpstr>
      <vt:lpstr>Fedra Sans Pro Light</vt:lpstr>
      <vt:lpstr>Montserrat</vt:lpstr>
      <vt:lpstr>Times New Roman</vt:lpstr>
      <vt:lpstr>Тема Office</vt:lpstr>
      <vt:lpstr>Дамба Верзаска, Швейцария</vt:lpstr>
      <vt:lpstr>Введение</vt:lpstr>
      <vt:lpstr>Общая характеристика дамбы</vt:lpstr>
      <vt:lpstr>Гидрологические особенности реки Верзаска</vt:lpstr>
      <vt:lpstr>Влияние дамбы на гидрогеологию региона</vt:lpstr>
      <vt:lpstr>Экологические и инженерные аспекты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Илья Ефремов</cp:lastModifiedBy>
  <cp:revision>193</cp:revision>
  <cp:lastPrinted>2021-05-14T10:36:39Z</cp:lastPrinted>
  <dcterms:created xsi:type="dcterms:W3CDTF">2021-05-14T09:45:42Z</dcterms:created>
  <dcterms:modified xsi:type="dcterms:W3CDTF">2025-03-17T03:24:41Z</dcterms:modified>
</cp:coreProperties>
</file>